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Aileron" charset="1" panose="00000500000000000000"/>
      <p:regular r:id="rId10"/>
    </p:embeddedFont>
    <p:embeddedFont>
      <p:font typeface="Aileron Thin" charset="1" panose="00000300000000000000"/>
      <p:regular r:id="rId11"/>
    </p:embeddedFont>
    <p:embeddedFont>
      <p:font typeface="Aileron Bold" charset="1" panose="000008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qCggxSK4.mp4>
</file>

<file path=ppt/media/VAGqCmeY0JM.mp4>
</file>

<file path=ppt/media/VAGqCmwUiPA.mp4>
</file>

<file path=ppt/media/image1.jpeg>
</file>

<file path=ppt/media/image10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VAGqCmeY0JM.mp4" Type="http://schemas.openxmlformats.org/officeDocument/2006/relationships/video"/><Relationship Id="rId5" Target="../media/VAGqCmeY0JM.mp4" Type="http://schemas.microsoft.com/office/2007/relationships/media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jpeg" Type="http://schemas.openxmlformats.org/officeDocument/2006/relationships/image"/><Relationship Id="rId5" Target="../media/VAGqCggxSK4.mp4" Type="http://schemas.openxmlformats.org/officeDocument/2006/relationships/video"/><Relationship Id="rId6" Target="../media/VAGqCggxSK4.mp4" Type="http://schemas.microsoft.com/office/2007/relationships/media"/><Relationship Id="rId7" Target="../media/image10.jpeg" Type="http://schemas.openxmlformats.org/officeDocument/2006/relationships/image"/><Relationship Id="rId8" Target="../media/VAGqCmwUiPA.mp4" Type="http://schemas.openxmlformats.org/officeDocument/2006/relationships/video"/><Relationship Id="rId9" Target="../media/VAGqCmwUiPA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DFDFD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06597" y="2762250"/>
            <a:ext cx="14474806" cy="475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sz="1040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AERIAL OBJECT DETECTION AND TRACKING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178831" y="8891270"/>
            <a:ext cx="8080469" cy="71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59"/>
              </a:lnSpc>
            </a:pPr>
            <a:r>
              <a:rPr lang="en-US" sz="2199" spc="54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ARNAB MANDAL</a:t>
            </a:r>
          </a:p>
          <a:p>
            <a:pPr algn="r">
              <a:lnSpc>
                <a:spcPts val="2859"/>
              </a:lnSpc>
            </a:pPr>
            <a:r>
              <a:rPr lang="en-US" sz="2199" spc="54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ARTIFICIAL INTELLIGENCE AND RESEARCH INTERN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FDFD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03637" y="1746686"/>
            <a:ext cx="7338823" cy="3633008"/>
          </a:xfrm>
          <a:custGeom>
            <a:avLst/>
            <a:gdLst/>
            <a:ahLst/>
            <a:cxnLst/>
            <a:rect r="r" b="b" t="t" l="l"/>
            <a:pathLst>
              <a:path h="3633008" w="7338823">
                <a:moveTo>
                  <a:pt x="0" y="0"/>
                </a:moveTo>
                <a:lnTo>
                  <a:pt x="7338824" y="0"/>
                </a:lnTo>
                <a:lnTo>
                  <a:pt x="7338824" y="3633007"/>
                </a:lnTo>
                <a:lnTo>
                  <a:pt x="0" y="36330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00" t="-23039" r="0" b="-33282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503637" y="5673499"/>
            <a:ext cx="7338823" cy="412808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3308792" y="490220"/>
            <a:ext cx="11670416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b="true" sz="5600" u="sng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29413" y="2454207"/>
            <a:ext cx="7440304" cy="5283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2"/>
              </a:lnSpc>
            </a:pPr>
            <a:r>
              <a:rPr lang="en-US" sz="4994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The objective was to:</a:t>
            </a:r>
          </a:p>
          <a:p>
            <a:pPr algn="l" marL="1078343" indent="-539171" lvl="1">
              <a:lnSpc>
                <a:spcPts val="6992"/>
              </a:lnSpc>
              <a:buAutoNum type="arabicPeriod" startAt="1"/>
            </a:pPr>
            <a:r>
              <a:rPr lang="en-US" sz="4994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Analyse videography and imagery of aerial objects</a:t>
            </a:r>
          </a:p>
          <a:p>
            <a:pPr algn="l" marL="1078343" indent="-539171" lvl="1">
              <a:lnSpc>
                <a:spcPts val="6992"/>
              </a:lnSpc>
              <a:buAutoNum type="arabicPeriod" startAt="1"/>
            </a:pPr>
            <a:r>
              <a:rPr lang="en-US" sz="4994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Identify and Flag Drones and UAVs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FDFD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3675" y="5882046"/>
            <a:ext cx="4999782" cy="3233591"/>
          </a:xfrm>
          <a:custGeom>
            <a:avLst/>
            <a:gdLst/>
            <a:ahLst/>
            <a:cxnLst/>
            <a:rect r="r" b="b" t="t" l="l"/>
            <a:pathLst>
              <a:path h="3233591" w="4999782">
                <a:moveTo>
                  <a:pt x="0" y="0"/>
                </a:moveTo>
                <a:lnTo>
                  <a:pt x="4999782" y="0"/>
                </a:lnTo>
                <a:lnTo>
                  <a:pt x="4999782" y="3233591"/>
                </a:lnTo>
                <a:lnTo>
                  <a:pt x="0" y="32335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66111" y="6782515"/>
            <a:ext cx="3162153" cy="1644825"/>
          </a:xfrm>
          <a:custGeom>
            <a:avLst/>
            <a:gdLst/>
            <a:ahLst/>
            <a:cxnLst/>
            <a:rect r="r" b="b" t="t" l="l"/>
            <a:pathLst>
              <a:path h="1644825" w="3162153">
                <a:moveTo>
                  <a:pt x="0" y="0"/>
                </a:moveTo>
                <a:lnTo>
                  <a:pt x="3162153" y="0"/>
                </a:lnTo>
                <a:lnTo>
                  <a:pt x="3162153" y="1644825"/>
                </a:lnTo>
                <a:lnTo>
                  <a:pt x="0" y="1644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6428" r="0" b="-4582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28482" y="6773968"/>
            <a:ext cx="1653372" cy="1653372"/>
          </a:xfrm>
          <a:custGeom>
            <a:avLst/>
            <a:gdLst/>
            <a:ahLst/>
            <a:cxnLst/>
            <a:rect r="r" b="b" t="t" l="l"/>
            <a:pathLst>
              <a:path h="1653372" w="1653372">
                <a:moveTo>
                  <a:pt x="0" y="0"/>
                </a:moveTo>
                <a:lnTo>
                  <a:pt x="1653373" y="0"/>
                </a:lnTo>
                <a:lnTo>
                  <a:pt x="1653373" y="1653372"/>
                </a:lnTo>
                <a:lnTo>
                  <a:pt x="0" y="165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639389" y="8427340"/>
            <a:ext cx="3766365" cy="1600705"/>
          </a:xfrm>
          <a:custGeom>
            <a:avLst/>
            <a:gdLst/>
            <a:ahLst/>
            <a:cxnLst/>
            <a:rect r="r" b="b" t="t" l="l"/>
            <a:pathLst>
              <a:path h="1600705" w="3766365">
                <a:moveTo>
                  <a:pt x="0" y="0"/>
                </a:moveTo>
                <a:lnTo>
                  <a:pt x="3766365" y="0"/>
                </a:lnTo>
                <a:lnTo>
                  <a:pt x="3766365" y="1600705"/>
                </a:lnTo>
                <a:lnTo>
                  <a:pt x="0" y="16007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144218" y="483573"/>
            <a:ext cx="9999564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b="true" sz="8800" u="sng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Provided Solution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3491271"/>
            <a:ext cx="5473457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Utilised YOLOv8 object detection model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Provides object detection and tracking capabilities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786421"/>
            <a:ext cx="999956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 b="true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Model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698178" y="2786421"/>
            <a:ext cx="999956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 b="true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Training Dataset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13188" y="2144585"/>
            <a:ext cx="999956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 b="true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Custom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54807" y="3491271"/>
            <a:ext cx="5473457" cy="3190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Trained model on roboflow drones and UAVs computer vision dataset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Provides 9.3k clear and usable images of drones and other UAVs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785843" y="2919771"/>
            <a:ext cx="5473457" cy="532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Scraped images of drones and UCAVs using bing and selenium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Images were selected for instances of drone sightings in ongoing wars, crowded environments and difficult to recognise surroundings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Dataset was manually created with labels using labelImg</a:t>
            </a:r>
          </a:p>
        </p:txBody>
      </p:sp>
      <p:sp>
        <p:nvSpPr>
          <p:cNvPr name="AutoShape 13" id="13"/>
          <p:cNvSpPr/>
          <p:nvPr/>
        </p:nvSpPr>
        <p:spPr>
          <a:xfrm flipH="true">
            <a:off x="3050649" y="1817073"/>
            <a:ext cx="2565162" cy="97887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4" id="14"/>
          <p:cNvSpPr/>
          <p:nvPr/>
        </p:nvSpPr>
        <p:spPr>
          <a:xfrm>
            <a:off x="13231502" y="1930577"/>
            <a:ext cx="916633" cy="37333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5" id="15"/>
          <p:cNvSpPr/>
          <p:nvPr/>
        </p:nvSpPr>
        <p:spPr>
          <a:xfrm flipH="true">
            <a:off x="8254235" y="2006989"/>
            <a:ext cx="68953" cy="78895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6" id="16"/>
          <p:cNvSpPr txBox="true"/>
          <p:nvPr/>
        </p:nvSpPr>
        <p:spPr>
          <a:xfrm rot="0">
            <a:off x="6028482" y="8728138"/>
            <a:ext cx="5296683" cy="1053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6"/>
              </a:lnSpc>
            </a:pPr>
            <a:r>
              <a:rPr lang="en-US" sz="2026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The model was trained for 5 epochs on the training dataset, and 10 epochs on the custom dataset.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FDFD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02657" y="6167784"/>
            <a:ext cx="4957936" cy="3731646"/>
          </a:xfrm>
          <a:custGeom>
            <a:avLst/>
            <a:gdLst/>
            <a:ahLst/>
            <a:cxnLst/>
            <a:rect r="r" b="b" t="t" l="l"/>
            <a:pathLst>
              <a:path h="3731646" w="4957936">
                <a:moveTo>
                  <a:pt x="0" y="0"/>
                </a:moveTo>
                <a:lnTo>
                  <a:pt x="4957936" y="0"/>
                </a:lnTo>
                <a:lnTo>
                  <a:pt x="4957936" y="3731646"/>
                </a:lnTo>
                <a:lnTo>
                  <a:pt x="0" y="37316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406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02657" y="1894672"/>
            <a:ext cx="4825989" cy="3890954"/>
          </a:xfrm>
          <a:custGeom>
            <a:avLst/>
            <a:gdLst/>
            <a:ahLst/>
            <a:cxnLst/>
            <a:rect r="r" b="b" t="t" l="l"/>
            <a:pathLst>
              <a:path h="3890954" w="4825989">
                <a:moveTo>
                  <a:pt x="0" y="0"/>
                </a:moveTo>
                <a:lnTo>
                  <a:pt x="4825989" y="0"/>
                </a:lnTo>
                <a:lnTo>
                  <a:pt x="4825989" y="3890954"/>
                </a:lnTo>
                <a:lnTo>
                  <a:pt x="0" y="38909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5515" t="0" r="14484" b="0"/>
          <a:stretch>
            <a:fillRect/>
          </a:stretch>
        </p:blipFill>
        <p:spPr>
          <a:xfrm flipH="false" flipV="false" rot="0">
            <a:off x="459650" y="1894672"/>
            <a:ext cx="5533775" cy="3890954"/>
          </a:xfrm>
          <a:prstGeom prst="rect">
            <a:avLst/>
          </a:prstGeom>
        </p:spPr>
      </p:pic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7"/>
          <a:srcRect l="0" t="0" r="17370" b="0"/>
          <a:stretch>
            <a:fillRect/>
          </a:stretch>
        </p:blipFill>
        <p:spPr>
          <a:xfrm flipH="false" flipV="false" rot="0">
            <a:off x="459650" y="6167784"/>
            <a:ext cx="5533775" cy="376713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3511411" y="294945"/>
            <a:ext cx="11265177" cy="266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59"/>
              </a:lnSpc>
            </a:pPr>
            <a:r>
              <a:rPr lang="en-US" b="true" sz="8799" u="sng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Results and Analysis</a:t>
            </a:r>
          </a:p>
          <a:p>
            <a:pPr algn="ctr">
              <a:lnSpc>
                <a:spcPts val="1056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407271" y="1962150"/>
            <a:ext cx="5473457" cy="866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The model scored 90%+ on all accuracy tests for the training dataset.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The model scored around 70% accuracy while finetuning on the custom dataset.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The images and videos to be analyzed can be entered through the frontend and then observed on it as well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Aileron Thin"/>
                <a:ea typeface="Aileron Thin"/>
                <a:cs typeface="Aileron Thin"/>
                <a:sym typeface="Aileron Thin"/>
              </a:rPr>
              <a:t>Future expansion can include creating a more thorough dataset catered to real usage.</a:t>
            </a:r>
          </a:p>
          <a:p>
            <a:pPr algn="l">
              <a:lnSpc>
                <a:spcPts val="4339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DAGqCrV4f4g</dc:identifier>
  <dcterms:modified xsi:type="dcterms:W3CDTF">2011-08-01T06:04:30Z</dcterms:modified>
  <cp:revision>1</cp:revision>
  <dc:title>Gray Simple Clean Professional Student Internship Teacher Resume Presentation</dc:title>
</cp:coreProperties>
</file>

<file path=docProps/thumbnail.jpeg>
</file>